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7" r:id="rId2"/>
    <p:sldId id="258" r:id="rId3"/>
    <p:sldId id="263" r:id="rId4"/>
    <p:sldId id="268" r:id="rId5"/>
    <p:sldId id="265" r:id="rId6"/>
    <p:sldId id="262" r:id="rId7"/>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2" autoAdjust="0"/>
    <p:restoredTop sz="94629" autoAdjust="0"/>
  </p:normalViewPr>
  <p:slideViewPr>
    <p:cSldViewPr>
      <p:cViewPr varScale="1">
        <p:scale>
          <a:sx n="65" d="100"/>
          <a:sy n="65" d="100"/>
        </p:scale>
        <p:origin x="245" y="58"/>
      </p:cViewPr>
      <p:guideLst>
        <p:guide orient="horz" pos="2160"/>
        <p:guide pos="2880"/>
      </p:guideLst>
    </p:cSldViewPr>
  </p:slideViewPr>
  <p:outlineViewPr>
    <p:cViewPr>
      <p:scale>
        <a:sx n="33" d="100"/>
        <a:sy n="33" d="100"/>
      </p:scale>
      <p:origin x="0" y="309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3177" tIns="46589" rIns="93177" bIns="46589" rtlCol="0"/>
          <a:lstStyle>
            <a:lvl1pPr algn="r">
              <a:defRPr sz="1200"/>
            </a:lvl1pPr>
          </a:lstStyle>
          <a:p>
            <a:fld id="{3CA18A04-8F64-48DA-BA9E-BFDEB334F87E}" type="datetimeFigureOut">
              <a:rPr lang="en-US" smtClean="0"/>
              <a:t>10/7/2014</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569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5693"/>
          </a:xfrm>
          <a:prstGeom prst="rect">
            <a:avLst/>
          </a:prstGeom>
        </p:spPr>
        <p:txBody>
          <a:bodyPr vert="horz" lIns="93177" tIns="46589" rIns="93177" bIns="46589" rtlCol="0" anchor="b"/>
          <a:lstStyle>
            <a:lvl1pPr algn="r">
              <a:defRPr sz="1200"/>
            </a:lvl1pPr>
          </a:lstStyle>
          <a:p>
            <a:fld id="{B227482D-180A-4EFC-A6DD-72B710DC6ED1}" type="slidenum">
              <a:rPr lang="en-US" smtClean="0"/>
              <a:t>‹#›</a:t>
            </a:fld>
            <a:endParaRPr lang="en-US"/>
          </a:p>
        </p:txBody>
      </p:sp>
    </p:spTree>
    <p:extLst>
      <p:ext uri="{BB962C8B-B14F-4D97-AF65-F5344CB8AC3E}">
        <p14:creationId xmlns:p14="http://schemas.microsoft.com/office/powerpoint/2010/main" val="4043358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027711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286D3C2-074F-46D7-A58F-BEF8429FFAD5}" type="datetimeFigureOut">
              <a:rPr lang="en-US" smtClean="0"/>
              <a:t>10/7/2014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212395B-C401-4F86-AFBE-67CFAD15138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12395B-C401-4F86-AFBE-67CFAD15138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12395B-C401-4F86-AFBE-67CFAD15138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212395B-C401-4F86-AFBE-67CFAD15138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212395B-C401-4F86-AFBE-67CFAD15138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212395B-C401-4F86-AFBE-67CFAD15138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212395B-C401-4F86-AFBE-67CFAD15138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286D3C2-074F-46D7-A58F-BEF8429FFAD5}" type="datetimeFigureOut">
              <a:rPr lang="en-US" smtClean="0"/>
              <a:t>10/7/2014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212395B-C401-4F86-AFBE-67CFAD15138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286D3C2-074F-46D7-A58F-BEF8429FFAD5}" type="datetimeFigureOut">
              <a:rPr lang="en-US" smtClean="0"/>
              <a:t>10/7/2014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212395B-C401-4F86-AFBE-67CFAD15138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12395B-C401-4F86-AFBE-67CFAD15138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286D3C2-074F-46D7-A58F-BEF8429FFAD5}" type="datetimeFigureOut">
              <a:rPr lang="en-US" smtClean="0"/>
              <a:t>10/7/2014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12395B-C401-4F86-AFBE-67CFAD15138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286D3C2-074F-46D7-A58F-BEF8429FFAD5}" type="datetimeFigureOut">
              <a:rPr lang="en-US" smtClean="0"/>
              <a:t>10/7/2014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212395B-C401-4F86-AFBE-67CFAD1513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subTitle" idx="1"/>
          </p:nvPr>
        </p:nvSpPr>
        <p:spPr>
          <a:xfrm>
            <a:off x="1447800" y="3733800"/>
            <a:ext cx="6400800" cy="1752600"/>
          </a:xfrm>
        </p:spPr>
        <p:txBody>
          <a:bodyPr/>
          <a:lstStyle/>
          <a:p>
            <a:pPr algn="ctr" eaLnBrk="1" hangingPunct="1"/>
            <a:r>
              <a:rPr lang="en-US" b="1" dirty="0" smtClean="0">
                <a:latin typeface="Times New Roman" panose="02020603050405020304" pitchFamily="18" charset="0"/>
                <a:cs typeface="Times New Roman" panose="02020603050405020304" pitchFamily="18" charset="0"/>
              </a:rPr>
              <a:t>August 2014</a:t>
            </a:r>
          </a:p>
          <a:p>
            <a:endParaRPr lang="en-US" sz="2400" b="1" dirty="0"/>
          </a:p>
          <a:p>
            <a:pPr algn="ctr"/>
            <a:r>
              <a:rPr lang="en-US" sz="2400" b="1" dirty="0" smtClean="0"/>
              <a:t>“Do </a:t>
            </a:r>
            <a:r>
              <a:rPr lang="en-US" sz="2400" b="1" dirty="0"/>
              <a:t>More With LES”</a:t>
            </a:r>
            <a:br>
              <a:rPr lang="en-US" sz="2400" b="1" dirty="0"/>
            </a:br>
            <a:endParaRPr lang="en-US" sz="2400" b="1" dirty="0" smtClean="0"/>
          </a:p>
          <a:p>
            <a:pPr eaLnBrk="1" hangingPunct="1"/>
            <a:endParaRPr lang="en-US" b="1" dirty="0" smtClean="0"/>
          </a:p>
        </p:txBody>
      </p:sp>
      <p:sp>
        <p:nvSpPr>
          <p:cNvPr id="17411" name="Rectangle 2"/>
          <p:cNvSpPr>
            <a:spLocks noGrp="1" noChangeArrowheads="1"/>
          </p:cNvSpPr>
          <p:nvPr>
            <p:ph type="ctrTitle"/>
          </p:nvPr>
        </p:nvSpPr>
        <p:spPr>
          <a:xfrm>
            <a:off x="228600" y="1066800"/>
            <a:ext cx="8915400" cy="2155825"/>
          </a:xfrm>
        </p:spPr>
        <p:txBody>
          <a:bodyPr>
            <a:normAutofit fontScale="90000"/>
          </a:bodyPr>
          <a:lstStyle/>
          <a:p>
            <a:pPr algn="ctr" eaLnBrk="1" hangingPunct="1"/>
            <a:r>
              <a:rPr lang="en-US" sz="3200" dirty="0" smtClean="0"/>
              <a:t/>
            </a:r>
            <a:br>
              <a:rPr lang="en-US" sz="3200" dirty="0" smtClean="0"/>
            </a:br>
            <a:r>
              <a:rPr lang="en-US" sz="3200" dirty="0" smtClean="0">
                <a:latin typeface="Times New Roman" panose="02020603050405020304" pitchFamily="18" charset="0"/>
                <a:cs typeface="Times New Roman" panose="02020603050405020304" pitchFamily="18" charset="0"/>
              </a:rPr>
              <a:t>Leading Edge Solutions, LLC</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Corporate Capability</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Statement </a:t>
            </a:r>
          </a:p>
        </p:txBody>
      </p:sp>
      <p:sp>
        <p:nvSpPr>
          <p:cNvPr id="2" name="TextBox 1"/>
          <p:cNvSpPr txBox="1"/>
          <p:nvPr/>
        </p:nvSpPr>
        <p:spPr>
          <a:xfrm>
            <a:off x="2819400" y="5943600"/>
            <a:ext cx="4572000" cy="830997"/>
          </a:xfrm>
          <a:prstGeom prst="rect">
            <a:avLst/>
          </a:prstGeom>
          <a:noFill/>
        </p:spPr>
        <p:txBody>
          <a:bodyPr wrap="square" rtlCol="0">
            <a:spAutoFit/>
          </a:bodyPr>
          <a:lstStyle/>
          <a:p>
            <a:pPr algn="ctr"/>
            <a:r>
              <a:rPr lang="en-US" sz="1200" dirty="0" smtClean="0"/>
              <a:t>1800 Diagonal Road, Suite 600</a:t>
            </a:r>
          </a:p>
          <a:p>
            <a:pPr algn="ctr"/>
            <a:r>
              <a:rPr lang="en-US" sz="1200" dirty="0" smtClean="0"/>
              <a:t>Alexandria, VA 22314</a:t>
            </a:r>
          </a:p>
          <a:p>
            <a:pPr algn="ctr"/>
            <a:r>
              <a:rPr lang="en-US" sz="1200" dirty="0" smtClean="0"/>
              <a:t>(571) 366-1775</a:t>
            </a:r>
          </a:p>
          <a:p>
            <a:pPr algn="ctr"/>
            <a:r>
              <a:rPr lang="en-US" sz="1200" dirty="0" smtClean="0"/>
              <a:t>www.LeadEdgeLLC.com</a:t>
            </a:r>
            <a:endParaRPr lang="en-US" sz="1200" dirty="0"/>
          </a:p>
        </p:txBody>
      </p:sp>
    </p:spTree>
    <p:extLst>
      <p:ext uri="{BB962C8B-B14F-4D97-AF65-F5344CB8AC3E}">
        <p14:creationId xmlns:p14="http://schemas.microsoft.com/office/powerpoint/2010/main" val="1567595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Leading Edge Solutions Overview</a:t>
            </a:r>
          </a:p>
        </p:txBody>
      </p:sp>
      <p:sp>
        <p:nvSpPr>
          <p:cNvPr id="18435" name="Content Placeholder 2"/>
          <p:cNvSpPr>
            <a:spLocks noGrp="1"/>
          </p:cNvSpPr>
          <p:nvPr>
            <p:ph idx="1"/>
          </p:nvPr>
        </p:nvSpPr>
        <p:spPr>
          <a:noFill/>
        </p:spPr>
        <p:txBody>
          <a:bodyPr>
            <a:normAutofit fontScale="92500" lnSpcReduction="20000"/>
          </a:bodyPr>
          <a:lstStyle/>
          <a:p>
            <a:r>
              <a:rPr lang="en-US" sz="1600" dirty="0" smtClean="0">
                <a:latin typeface="Times New Roman" pitchFamily="18" charset="0"/>
                <a:cs typeface="Times New Roman" pitchFamily="18" charset="0"/>
              </a:rPr>
              <a:t>Leading Edge Solutions, LLC provides </a:t>
            </a:r>
            <a:r>
              <a:rPr lang="en-US" sz="1600" dirty="0">
                <a:latin typeface="Times New Roman" pitchFamily="18" charset="0"/>
                <a:cs typeface="Times New Roman" pitchFamily="18" charset="0"/>
              </a:rPr>
              <a:t>leading edge </a:t>
            </a:r>
            <a:r>
              <a:rPr lang="en-US" sz="1600" dirty="0" smtClean="0">
                <a:latin typeface="Times New Roman" pitchFamily="18" charset="0"/>
                <a:cs typeface="Times New Roman" pitchFamily="18" charset="0"/>
              </a:rPr>
              <a:t>management consulting, staffing, training </a:t>
            </a:r>
            <a:r>
              <a:rPr lang="en-US" sz="1600" dirty="0">
                <a:latin typeface="Times New Roman" pitchFamily="18" charset="0"/>
                <a:cs typeface="Times New Roman" pitchFamily="18" charset="0"/>
              </a:rPr>
              <a:t>and performance improvement </a:t>
            </a:r>
            <a:r>
              <a:rPr lang="en-US" sz="1600" dirty="0" smtClean="0">
                <a:latin typeface="Times New Roman" pitchFamily="18" charset="0"/>
                <a:cs typeface="Times New Roman" pitchFamily="18" charset="0"/>
              </a:rPr>
              <a:t>solutions to federal ,state government, private sector and non-profit organizations.   </a:t>
            </a:r>
            <a:br>
              <a:rPr lang="en-US" sz="1600" dirty="0" smtClean="0">
                <a:latin typeface="Times New Roman" pitchFamily="18" charset="0"/>
                <a:cs typeface="Times New Roman" pitchFamily="18" charset="0"/>
              </a:rPr>
            </a:b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DUNS: 078682687</a:t>
            </a:r>
          </a:p>
          <a:p>
            <a:endParaRPr lang="en-US"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CAGE Code: 6UQB0</a:t>
            </a:r>
          </a:p>
          <a:p>
            <a:endParaRPr lang="en-US"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CVE </a:t>
            </a:r>
            <a:r>
              <a:rPr lang="en-US" sz="1600" dirty="0">
                <a:latin typeface="Times New Roman" pitchFamily="18" charset="0"/>
                <a:cs typeface="Times New Roman" pitchFamily="18" charset="0"/>
              </a:rPr>
              <a:t>certified SDVOSB </a:t>
            </a:r>
            <a:endParaRPr lang="en-US" sz="1600" dirty="0" smtClean="0">
              <a:latin typeface="Times New Roman" pitchFamily="18" charset="0"/>
              <a:cs typeface="Times New Roman" pitchFamily="18" charset="0"/>
            </a:endParaRPr>
          </a:p>
          <a:p>
            <a:pPr marL="109728" indent="0">
              <a:buNone/>
            </a:pP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Primary and secondary North American Industry Classification (NAICS) Codes:</a:t>
            </a:r>
          </a:p>
          <a:p>
            <a:pPr lvl="1"/>
            <a:r>
              <a:rPr lang="en-US" sz="1500" dirty="0" smtClean="0">
                <a:latin typeface="Times New Roman" pitchFamily="18" charset="0"/>
                <a:cs typeface="Times New Roman" pitchFamily="18" charset="0"/>
              </a:rPr>
              <a:t>541611  -   General Management, reorganizational and strategic planning consulting</a:t>
            </a:r>
          </a:p>
          <a:p>
            <a:pPr lvl="1"/>
            <a:r>
              <a:rPr lang="en-US" sz="1500" dirty="0" smtClean="0">
                <a:latin typeface="Times New Roman" pitchFamily="18" charset="0"/>
                <a:cs typeface="Times New Roman" pitchFamily="18" charset="0"/>
              </a:rPr>
              <a:t>541612  -   Human Resources Consulting Services</a:t>
            </a:r>
          </a:p>
          <a:p>
            <a:pPr lvl="1"/>
            <a:r>
              <a:rPr lang="en-US" sz="1500" dirty="0" smtClean="0">
                <a:latin typeface="Times New Roman" pitchFamily="18" charset="0"/>
                <a:cs typeface="Times New Roman" pitchFamily="18" charset="0"/>
              </a:rPr>
              <a:t>541618  -   Other Management Consulting Services</a:t>
            </a:r>
          </a:p>
          <a:p>
            <a:pPr lvl="1"/>
            <a:r>
              <a:rPr lang="en-US" sz="1500" dirty="0" smtClean="0">
                <a:latin typeface="Times New Roman" pitchFamily="18" charset="0"/>
                <a:cs typeface="Times New Roman" pitchFamily="18" charset="0"/>
              </a:rPr>
              <a:t>541720  -   Research/Development Social Sciences &amp; Humanities</a:t>
            </a:r>
          </a:p>
          <a:p>
            <a:pPr lvl="1"/>
            <a:r>
              <a:rPr lang="en-US" sz="1500" dirty="0" smtClean="0">
                <a:latin typeface="Times New Roman" pitchFamily="18" charset="0"/>
                <a:cs typeface="Times New Roman" pitchFamily="18" charset="0"/>
              </a:rPr>
              <a:t>561311  -   Employment Placement Agencies </a:t>
            </a:r>
          </a:p>
          <a:p>
            <a:pPr lvl="1"/>
            <a:r>
              <a:rPr lang="en-US" sz="1500" dirty="0" smtClean="0">
                <a:latin typeface="Times New Roman" pitchFamily="18" charset="0"/>
                <a:cs typeface="Times New Roman" pitchFamily="18" charset="0"/>
              </a:rPr>
              <a:t>561312  -   Executive Search Services</a:t>
            </a:r>
          </a:p>
          <a:p>
            <a:pPr lvl="1"/>
            <a:r>
              <a:rPr lang="en-US" sz="1500" dirty="0" smtClean="0">
                <a:latin typeface="Times New Roman" pitchFamily="18" charset="0"/>
                <a:cs typeface="Times New Roman" pitchFamily="18" charset="0"/>
              </a:rPr>
              <a:t>561320  -   Temporary Help Services</a:t>
            </a:r>
          </a:p>
          <a:p>
            <a:pPr lvl="1"/>
            <a:r>
              <a:rPr lang="en-US" sz="1500" dirty="0" smtClean="0">
                <a:latin typeface="Times New Roman" pitchFamily="18" charset="0"/>
                <a:cs typeface="Times New Roman" pitchFamily="18" charset="0"/>
              </a:rPr>
              <a:t>611430  -   Professional and Management Development Training</a:t>
            </a:r>
          </a:p>
          <a:p>
            <a:pPr lvl="1"/>
            <a:r>
              <a:rPr lang="en-US" sz="1500" dirty="0" smtClean="0">
                <a:latin typeface="Times New Roman" pitchFamily="18" charset="0"/>
                <a:cs typeface="Times New Roman" pitchFamily="18" charset="0"/>
              </a:rPr>
              <a:t>611710 -    Educational Services and Educational Support</a:t>
            </a:r>
            <a:br>
              <a:rPr lang="en-US" sz="1500" dirty="0" smtClean="0">
                <a:latin typeface="Times New Roman" pitchFamily="18" charset="0"/>
                <a:cs typeface="Times New Roman" pitchFamily="18" charset="0"/>
              </a:rPr>
            </a:br>
            <a:endParaRPr lang="en-US" sz="1500" dirty="0" smtClean="0">
              <a:latin typeface="Times New Roman" pitchFamily="18" charset="0"/>
              <a:cs typeface="Times New Roman" pitchFamily="18" charset="0"/>
            </a:endParaRPr>
          </a:p>
          <a:p>
            <a:pPr marL="109728" indent="0">
              <a:buNone/>
            </a:pPr>
            <a:endParaRPr lang="en-US" sz="2400"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ADAC8ACF-A879-4742-8577-87BE63B22828}" type="slidenum">
              <a:rPr lang="en-US" smtClean="0"/>
              <a:pPr>
                <a:defRPr/>
              </a:pPr>
              <a:t>2</a:t>
            </a:fld>
            <a:endParaRPr lang="en-US"/>
          </a:p>
        </p:txBody>
      </p:sp>
    </p:spTree>
    <p:extLst>
      <p:ext uri="{BB962C8B-B14F-4D97-AF65-F5344CB8AC3E}">
        <p14:creationId xmlns:p14="http://schemas.microsoft.com/office/powerpoint/2010/main" val="1047352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r>
              <a:rPr lang="en-US" dirty="0" smtClean="0"/>
              <a:t>Corporate Culture</a:t>
            </a:r>
          </a:p>
        </p:txBody>
      </p:sp>
      <p:sp>
        <p:nvSpPr>
          <p:cNvPr id="18435" name="Content Placeholder 2"/>
          <p:cNvSpPr>
            <a:spLocks noGrp="1"/>
          </p:cNvSpPr>
          <p:nvPr>
            <p:ph idx="1"/>
          </p:nvPr>
        </p:nvSpPr>
        <p:spPr/>
        <p:txBody>
          <a:bodyPr>
            <a:normAutofit/>
          </a:bodyPr>
          <a:lstStyle/>
          <a:p>
            <a:r>
              <a:rPr lang="en-US" sz="1600" dirty="0" smtClean="0">
                <a:latin typeface="Times New Roman" pitchFamily="18" charset="0"/>
                <a:cs typeface="Times New Roman" pitchFamily="18" charset="0"/>
              </a:rPr>
              <a:t>Mission: Our mission is to provide innovative, reliable and cost-effective management, technical and consulting services which exceed our customers’ expectations.</a:t>
            </a:r>
            <a:br>
              <a:rPr lang="en-US" sz="1600" dirty="0" smtClean="0">
                <a:latin typeface="Times New Roman" pitchFamily="18" charset="0"/>
                <a:cs typeface="Times New Roman" pitchFamily="18" charset="0"/>
              </a:rPr>
            </a:br>
            <a:endParaRPr lang="en-US" sz="1600" dirty="0" smtClean="0">
              <a:latin typeface="Times New Roman" pitchFamily="18" charset="0"/>
              <a:cs typeface="Times New Roman" pitchFamily="18" charset="0"/>
            </a:endParaRPr>
          </a:p>
          <a:p>
            <a:pPr marL="109728" indent="0">
              <a:buNone/>
            </a:pP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Values: </a:t>
            </a:r>
            <a:r>
              <a:rPr lang="en-US" sz="1600" dirty="0">
                <a:latin typeface="Times New Roman" pitchFamily="18" charset="0"/>
                <a:cs typeface="Times New Roman" pitchFamily="18" charset="0"/>
              </a:rPr>
              <a:t>The success of Leading Edge Solutions will be based on six core operating principles:  trust, quality service, commitment to excellence, responsiveness/flexibility, superior </a:t>
            </a:r>
            <a:r>
              <a:rPr lang="en-US" sz="1600" dirty="0" smtClean="0">
                <a:latin typeface="Times New Roman" pitchFamily="18" charset="0"/>
                <a:cs typeface="Times New Roman" pitchFamily="18" charset="0"/>
              </a:rPr>
              <a:t>talent, </a:t>
            </a:r>
            <a:r>
              <a:rPr lang="en-US" sz="1600" dirty="0">
                <a:latin typeface="Times New Roman" pitchFamily="18" charset="0"/>
                <a:cs typeface="Times New Roman" pitchFamily="18" charset="0"/>
              </a:rPr>
              <a:t>and creation of competitive advantage. </a:t>
            </a: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Vision: To become a premier management, staffing and consulting company that provides exceptional value to our customers and maintain our corporate values and commitment to excellence.</a:t>
            </a:r>
          </a:p>
          <a:p>
            <a:pPr marL="109728" indent="0">
              <a:buNone/>
            </a:pP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ADAC8ACF-A879-4742-8577-87BE63B22828}" type="slidenum">
              <a:rPr lang="en-US" smtClean="0"/>
              <a:pPr>
                <a:defRPr/>
              </a:pPr>
              <a:t>3</a:t>
            </a:fld>
            <a:endParaRPr lang="en-US"/>
          </a:p>
        </p:txBody>
      </p:sp>
    </p:spTree>
    <p:extLst>
      <p:ext uri="{BB962C8B-B14F-4D97-AF65-F5344CB8AC3E}">
        <p14:creationId xmlns:p14="http://schemas.microsoft.com/office/powerpoint/2010/main" val="3351322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914400"/>
            <a:ext cx="8229600" cy="4525963"/>
          </a:xfrm>
        </p:spPr>
        <p:txBody>
          <a:bodyPr>
            <a:normAutofit fontScale="25000" lnSpcReduction="20000"/>
          </a:bodyPr>
          <a:lstStyle/>
          <a:p>
            <a:r>
              <a:rPr lang="en-US" sz="5600" dirty="0">
                <a:latin typeface="Times New Roman" panose="02020603050405020304" pitchFamily="18" charset="0"/>
                <a:cs typeface="Times New Roman" panose="02020603050405020304" pitchFamily="18" charset="0"/>
              </a:rPr>
              <a:t>Strategic Planning</a:t>
            </a:r>
          </a:p>
          <a:p>
            <a:pPr lvl="1"/>
            <a:r>
              <a:rPr lang="en-US" sz="4800" dirty="0">
                <a:latin typeface="Times New Roman" panose="02020603050405020304" pitchFamily="18" charset="0"/>
                <a:cs typeface="Times New Roman" panose="02020603050405020304" pitchFamily="18" charset="0"/>
              </a:rPr>
              <a:t>Expanding opportunities and global footprint through core planning and redevelopment of internal operations. </a:t>
            </a:r>
            <a:endParaRPr lang="en-US" sz="4800" dirty="0" smtClean="0">
              <a:latin typeface="Times New Roman" panose="02020603050405020304" pitchFamily="18" charset="0"/>
              <a:cs typeface="Times New Roman" panose="02020603050405020304" pitchFamily="18" charset="0"/>
            </a:endParaRPr>
          </a:p>
          <a:p>
            <a:pPr lvl="2"/>
            <a:r>
              <a:rPr lang="en-US" sz="4600" dirty="0" smtClean="0">
                <a:latin typeface="Times New Roman" panose="02020603050405020304" pitchFamily="18" charset="0"/>
                <a:cs typeface="Times New Roman" panose="02020603050405020304" pitchFamily="18" charset="0"/>
              </a:rPr>
              <a:t>Diversity </a:t>
            </a:r>
            <a:r>
              <a:rPr lang="en-US" sz="4600" dirty="0">
                <a:latin typeface="Times New Roman" panose="02020603050405020304" pitchFamily="18" charset="0"/>
                <a:cs typeface="Times New Roman" panose="02020603050405020304" pitchFamily="18" charset="0"/>
              </a:rPr>
              <a:t>and Inclusion </a:t>
            </a:r>
          </a:p>
          <a:p>
            <a:pPr lvl="2"/>
            <a:r>
              <a:rPr lang="en-US" sz="4800" dirty="0" smtClean="0">
                <a:latin typeface="Times New Roman" panose="02020603050405020304" pitchFamily="18" charset="0"/>
                <a:cs typeface="Times New Roman" panose="02020603050405020304" pitchFamily="18" charset="0"/>
              </a:rPr>
              <a:t>Human </a:t>
            </a:r>
            <a:r>
              <a:rPr lang="en-US" sz="4800" dirty="0">
                <a:latin typeface="Times New Roman" panose="02020603050405020304" pitchFamily="18" charset="0"/>
                <a:cs typeface="Times New Roman" panose="02020603050405020304" pitchFamily="18" charset="0"/>
              </a:rPr>
              <a:t>Capital Management</a:t>
            </a:r>
          </a:p>
          <a:p>
            <a:pPr lvl="2"/>
            <a:r>
              <a:rPr lang="en-US" sz="4800" dirty="0" smtClean="0">
                <a:latin typeface="Times New Roman" panose="02020603050405020304" pitchFamily="18" charset="0"/>
                <a:cs typeface="Times New Roman" panose="02020603050405020304" pitchFamily="18" charset="0"/>
              </a:rPr>
              <a:t>Science Technology Engineering and Math (STEM)</a:t>
            </a:r>
          </a:p>
          <a:p>
            <a:pPr lvl="2"/>
            <a:r>
              <a:rPr lang="en-US" sz="4800" dirty="0">
                <a:latin typeface="Times New Roman" panose="02020603050405020304" pitchFamily="18" charset="0"/>
                <a:cs typeface="Times New Roman" panose="02020603050405020304" pitchFamily="18" charset="0"/>
              </a:rPr>
              <a:t>Leadership </a:t>
            </a:r>
            <a:r>
              <a:rPr lang="en-US" sz="4800" dirty="0" smtClean="0">
                <a:latin typeface="Times New Roman" panose="02020603050405020304" pitchFamily="18" charset="0"/>
                <a:cs typeface="Times New Roman" panose="02020603050405020304" pitchFamily="18" charset="0"/>
              </a:rPr>
              <a:t>Development</a:t>
            </a:r>
            <a:br>
              <a:rPr lang="en-US" sz="4800" dirty="0" smtClean="0">
                <a:latin typeface="Times New Roman" panose="02020603050405020304" pitchFamily="18" charset="0"/>
                <a:cs typeface="Times New Roman" panose="02020603050405020304" pitchFamily="18" charset="0"/>
              </a:rPr>
            </a:br>
            <a:endParaRPr lang="en-US" sz="4800" dirty="0" smtClean="0">
              <a:latin typeface="Times New Roman" panose="02020603050405020304" pitchFamily="18" charset="0"/>
              <a:cs typeface="Times New Roman" panose="02020603050405020304" pitchFamily="18" charset="0"/>
            </a:endParaRPr>
          </a:p>
          <a:p>
            <a:r>
              <a:rPr lang="en-US" sz="5600" dirty="0" smtClean="0">
                <a:latin typeface="Times New Roman" panose="02020603050405020304" pitchFamily="18" charset="0"/>
                <a:cs typeface="Times New Roman" panose="02020603050405020304" pitchFamily="18" charset="0"/>
              </a:rPr>
              <a:t>Staffing Services with an emphasis on military </a:t>
            </a:r>
            <a:r>
              <a:rPr lang="en-US" sz="5600" dirty="0">
                <a:latin typeface="Times New Roman" panose="02020603050405020304" pitchFamily="18" charset="0"/>
                <a:cs typeface="Times New Roman" panose="02020603050405020304" pitchFamily="18" charset="0"/>
              </a:rPr>
              <a:t>veteran </a:t>
            </a:r>
            <a:r>
              <a:rPr lang="en-US" sz="5600" dirty="0" smtClean="0">
                <a:latin typeface="Times New Roman" panose="02020603050405020304" pitchFamily="18" charset="0"/>
                <a:cs typeface="Times New Roman" panose="02020603050405020304" pitchFamily="18" charset="0"/>
              </a:rPr>
              <a:t>executive placement </a:t>
            </a:r>
            <a:r>
              <a:rPr lang="en-US" sz="5600" dirty="0">
                <a:latin typeface="Times New Roman" panose="02020603050405020304" pitchFamily="18" charset="0"/>
                <a:cs typeface="Times New Roman" panose="02020603050405020304" pitchFamily="18" charset="0"/>
              </a:rPr>
              <a:t>and coaching </a:t>
            </a:r>
            <a:r>
              <a:rPr lang="en-US" sz="5600" dirty="0" smtClean="0">
                <a:latin typeface="Times New Roman" panose="02020603050405020304" pitchFamily="18" charset="0"/>
                <a:cs typeface="Times New Roman" panose="02020603050405020304" pitchFamily="18" charset="0"/>
              </a:rPr>
              <a:t>services</a:t>
            </a:r>
          </a:p>
          <a:p>
            <a:pPr lvl="1"/>
            <a:r>
              <a:rPr lang="en-US" sz="4800" dirty="0" smtClean="0">
                <a:latin typeface="Times New Roman" panose="02020603050405020304" pitchFamily="18" charset="0"/>
                <a:cs typeface="Times New Roman" panose="02020603050405020304" pitchFamily="18" charset="0"/>
              </a:rPr>
              <a:t>Leading </a:t>
            </a:r>
            <a:r>
              <a:rPr lang="en-US" sz="4800" dirty="0">
                <a:latin typeface="Times New Roman" panose="02020603050405020304" pitchFamily="18" charset="0"/>
                <a:cs typeface="Times New Roman" panose="02020603050405020304" pitchFamily="18" charset="0"/>
              </a:rPr>
              <a:t>Edge provides long term transition education for military members transitioning from the Armed Forces to the civilian sector through mentoring, coaching, and building strong networks training.  Additionally, Leading Edge provides professional placement services that include assisting to </a:t>
            </a:r>
            <a:r>
              <a:rPr lang="en-US" sz="4800" dirty="0" smtClean="0">
                <a:latin typeface="Times New Roman" panose="02020603050405020304" pitchFamily="18" charset="0"/>
                <a:cs typeface="Times New Roman" panose="02020603050405020304" pitchFamily="18" charset="0"/>
              </a:rPr>
              <a:t>connect </a:t>
            </a:r>
            <a:r>
              <a:rPr lang="en-US" sz="4800" dirty="0">
                <a:latin typeface="Times New Roman" panose="02020603050405020304" pitchFamily="18" charset="0"/>
                <a:cs typeface="Times New Roman" panose="02020603050405020304" pitchFamily="18" charset="0"/>
              </a:rPr>
              <a:t>the right candidate with the right company.  This service is accomplished through a national network of proven professionals</a:t>
            </a:r>
            <a:r>
              <a:rPr lang="en-US" sz="4800" dirty="0" smtClean="0">
                <a:latin typeface="Times New Roman" panose="02020603050405020304" pitchFamily="18" charset="0"/>
                <a:cs typeface="Times New Roman" panose="02020603050405020304" pitchFamily="18" charset="0"/>
              </a:rPr>
              <a:t>.</a:t>
            </a:r>
            <a:br>
              <a:rPr lang="en-US" sz="4800" dirty="0" smtClean="0">
                <a:latin typeface="Times New Roman" panose="02020603050405020304" pitchFamily="18" charset="0"/>
                <a:cs typeface="Times New Roman" panose="02020603050405020304" pitchFamily="18" charset="0"/>
              </a:rPr>
            </a:br>
            <a:endParaRPr lang="en-US" sz="4800" dirty="0" smtClean="0">
              <a:latin typeface="Times New Roman" panose="02020603050405020304" pitchFamily="18" charset="0"/>
              <a:cs typeface="Times New Roman" panose="02020603050405020304" pitchFamily="18" charset="0"/>
            </a:endParaRPr>
          </a:p>
          <a:p>
            <a:r>
              <a:rPr lang="en-US" sz="5200" dirty="0" smtClean="0">
                <a:latin typeface="Times New Roman" panose="02020603050405020304" pitchFamily="18" charset="0"/>
                <a:cs typeface="Times New Roman" panose="02020603050405020304" pitchFamily="18" charset="0"/>
              </a:rPr>
              <a:t>Studies </a:t>
            </a:r>
            <a:r>
              <a:rPr lang="en-US" sz="5200" dirty="0">
                <a:latin typeface="Times New Roman" panose="02020603050405020304" pitchFamily="18" charset="0"/>
                <a:cs typeface="Times New Roman" panose="02020603050405020304" pitchFamily="18" charset="0"/>
              </a:rPr>
              <a:t>and analysis - </a:t>
            </a:r>
            <a:r>
              <a:rPr lang="en-US" sz="5200" dirty="0" smtClean="0">
                <a:latin typeface="Times New Roman" panose="02020603050405020304" pitchFamily="18" charset="0"/>
                <a:cs typeface="Times New Roman" panose="02020603050405020304" pitchFamily="18" charset="0"/>
              </a:rPr>
              <a:t>Significant experience in </a:t>
            </a:r>
            <a:r>
              <a:rPr lang="en-US" sz="5200" dirty="0">
                <a:latin typeface="Times New Roman" panose="02020603050405020304" pitchFamily="18" charset="0"/>
                <a:cs typeface="Times New Roman" panose="02020603050405020304" pitchFamily="18" charset="0"/>
              </a:rPr>
              <a:t>analyzing requirements to create analytical solutions in support of government and commercial customers.</a:t>
            </a:r>
          </a:p>
          <a:p>
            <a:pPr marL="109728" indent="0">
              <a:buNone/>
            </a:pPr>
            <a:endParaRPr lang="en-US" sz="5200" dirty="0">
              <a:latin typeface="Times New Roman" panose="02020603050405020304" pitchFamily="18" charset="0"/>
              <a:cs typeface="Times New Roman" panose="02020603050405020304" pitchFamily="18" charset="0"/>
            </a:endParaRPr>
          </a:p>
          <a:p>
            <a:r>
              <a:rPr lang="en-US" sz="5600" dirty="0" smtClean="0">
                <a:latin typeface="Times New Roman" panose="02020603050405020304" pitchFamily="18" charset="0"/>
                <a:cs typeface="Times New Roman" panose="02020603050405020304" pitchFamily="18" charset="0"/>
              </a:rPr>
              <a:t>Science </a:t>
            </a:r>
            <a:r>
              <a:rPr lang="en-US" sz="5600" dirty="0">
                <a:latin typeface="Times New Roman" panose="02020603050405020304" pitchFamily="18" charset="0"/>
                <a:cs typeface="Times New Roman" panose="02020603050405020304" pitchFamily="18" charset="0"/>
              </a:rPr>
              <a:t>Technology Engineering and Math (STEM) Program Management</a:t>
            </a:r>
          </a:p>
          <a:p>
            <a:pPr lvl="1"/>
            <a:r>
              <a:rPr lang="en-US" sz="4800" dirty="0">
                <a:latin typeface="Times New Roman" panose="02020603050405020304" pitchFamily="18" charset="0"/>
                <a:cs typeface="Times New Roman" panose="02020603050405020304" pitchFamily="18" charset="0"/>
              </a:rPr>
              <a:t>A STEM literate workforce is </a:t>
            </a:r>
            <a:r>
              <a:rPr lang="en-US" sz="4800" dirty="0" smtClean="0">
                <a:latin typeface="Times New Roman" panose="02020603050405020304" pitchFamily="18" charset="0"/>
                <a:cs typeface="Times New Roman" panose="02020603050405020304" pitchFamily="18" charset="0"/>
              </a:rPr>
              <a:t>a critical </a:t>
            </a:r>
            <a:r>
              <a:rPr lang="en-US" sz="4800" dirty="0">
                <a:latin typeface="Times New Roman" panose="02020603050405020304" pitchFamily="18" charset="0"/>
                <a:cs typeface="Times New Roman" panose="02020603050405020304" pitchFamily="18" charset="0"/>
              </a:rPr>
              <a:t>necessity to compete effectively in the global marketplace.  We  leverage an established network of champions and partnerships with academic institutions to identify and inspire students to pursue STEM careers by creating an environment that stimulates interest and knowledge in the study of STEM related programs.   An excellent source of proven technical </a:t>
            </a:r>
            <a:r>
              <a:rPr lang="en-US" sz="4800" dirty="0" smtClean="0">
                <a:latin typeface="Times New Roman" panose="02020603050405020304" pitchFamily="18" charset="0"/>
                <a:cs typeface="Times New Roman" panose="02020603050405020304" pitchFamily="18" charset="0"/>
              </a:rPr>
              <a:t>talent</a:t>
            </a:r>
            <a:r>
              <a:rPr lang="en-US" sz="4800" dirty="0">
                <a:latin typeface="Times New Roman" panose="02020603050405020304" pitchFamily="18" charset="0"/>
                <a:cs typeface="Times New Roman" panose="02020603050405020304" pitchFamily="18" charset="0"/>
              </a:rPr>
              <a:t> .</a:t>
            </a:r>
            <a:endParaRPr lang="en-US" sz="4800" dirty="0" smtClean="0">
              <a:latin typeface="Times New Roman" panose="02020603050405020304" pitchFamily="18" charset="0"/>
              <a:cs typeface="Times New Roman" panose="02020603050405020304" pitchFamily="18" charset="0"/>
            </a:endParaRPr>
          </a:p>
          <a:p>
            <a:pPr lvl="1"/>
            <a:endParaRPr lang="en-US" sz="4800" dirty="0">
              <a:latin typeface="Times New Roman" panose="02020603050405020304" pitchFamily="18" charset="0"/>
              <a:cs typeface="Times New Roman" panose="02020603050405020304" pitchFamily="18" charset="0"/>
            </a:endParaRPr>
          </a:p>
          <a:p>
            <a:r>
              <a:rPr lang="en-US" sz="5200" dirty="0" smtClean="0">
                <a:latin typeface="Times New Roman" panose="02020603050405020304" pitchFamily="18" charset="0"/>
                <a:cs typeface="Times New Roman" panose="02020603050405020304" pitchFamily="18" charset="0"/>
              </a:rPr>
              <a:t>Training</a:t>
            </a:r>
          </a:p>
          <a:p>
            <a:pPr lvl="1"/>
            <a:r>
              <a:rPr lang="en-US" sz="4800" dirty="0" smtClean="0">
                <a:latin typeface="Times New Roman" panose="02020603050405020304" pitchFamily="18" charset="0"/>
                <a:cs typeface="Times New Roman" panose="02020603050405020304" pitchFamily="18" charset="0"/>
              </a:rPr>
              <a:t>Leading Edge has extensive experience in a wide spectrum of training requirements from interactive distributed training to the training of individuals, teams and groups.  Leveraging the collective experience of over 80 years of training Leading Edge can deliver the solutions to your training needs.  </a:t>
            </a:r>
          </a:p>
          <a:p>
            <a:pPr lvl="1"/>
            <a:endParaRPr lang="en-US" sz="4800" dirty="0">
              <a:latin typeface="Times New Roman" panose="02020603050405020304" pitchFamily="18" charset="0"/>
              <a:cs typeface="Times New Roman" panose="02020603050405020304" pitchFamily="18" charset="0"/>
            </a:endParaRPr>
          </a:p>
          <a:p>
            <a:pPr lvl="1"/>
            <a:endParaRPr lang="en-US" sz="4800" dirty="0">
              <a:latin typeface="Times New Roman" panose="02020603050405020304" pitchFamily="18" charset="0"/>
              <a:cs typeface="Times New Roman" panose="02020603050405020304" pitchFamily="18" charset="0"/>
            </a:endParaRPr>
          </a:p>
          <a:p>
            <a:endParaRPr lang="en-US" sz="4800" dirty="0"/>
          </a:p>
          <a:p>
            <a:endParaRPr lang="en-US" dirty="0" smtClean="0"/>
          </a:p>
          <a:p>
            <a:pPr lvl="2"/>
            <a:endParaRPr lang="en-US" dirty="0"/>
          </a:p>
          <a:p>
            <a:pPr lvl="2"/>
            <a:endParaRPr lang="en-US" dirty="0"/>
          </a:p>
          <a:p>
            <a:pPr marL="109728" indent="0">
              <a:buNone/>
            </a:pPr>
            <a:r>
              <a:rPr lang="en-US" dirty="0" smtClean="0"/>
              <a:t> </a:t>
            </a:r>
            <a:endParaRPr lang="en-US" dirty="0"/>
          </a:p>
          <a:p>
            <a:pPr marL="109728" indent="0">
              <a:buNone/>
            </a:pPr>
            <a:endParaRPr lang="en-US" dirty="0"/>
          </a:p>
          <a:p>
            <a:endParaRPr lang="en-US" dirty="0"/>
          </a:p>
        </p:txBody>
      </p:sp>
      <p:sp>
        <p:nvSpPr>
          <p:cNvPr id="4" name="Title 3"/>
          <p:cNvSpPr>
            <a:spLocks noGrp="1"/>
          </p:cNvSpPr>
          <p:nvPr>
            <p:ph type="title"/>
          </p:nvPr>
        </p:nvSpPr>
        <p:spPr>
          <a:xfrm>
            <a:off x="457200" y="0"/>
            <a:ext cx="8229600" cy="1143000"/>
          </a:xfrm>
        </p:spPr>
        <p:txBody>
          <a:bodyPr/>
          <a:lstStyle/>
          <a:p>
            <a:r>
              <a:rPr lang="en-US" dirty="0"/>
              <a:t>Product/Service Lines</a:t>
            </a:r>
          </a:p>
        </p:txBody>
      </p:sp>
    </p:spTree>
    <p:extLst>
      <p:ext uri="{BB962C8B-B14F-4D97-AF65-F5344CB8AC3E}">
        <p14:creationId xmlns:p14="http://schemas.microsoft.com/office/powerpoint/2010/main" val="4165913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Bernard Jackson, President/CEO</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Matt Bowman, Chief Operating Officer (</a:t>
            </a:r>
            <a:r>
              <a:rPr lang="en-US" dirty="0" smtClean="0">
                <a:latin typeface="Times New Roman" panose="02020603050405020304" pitchFamily="18" charset="0"/>
                <a:cs typeface="Times New Roman" panose="02020603050405020304" pitchFamily="18" charset="0"/>
              </a:rPr>
              <a:t>COO)</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Bea Henderson, </a:t>
            </a:r>
            <a:r>
              <a:rPr lang="en-US" dirty="0" err="1">
                <a:latin typeface="Times New Roman" panose="02020603050405020304" pitchFamily="18" charset="0"/>
                <a:cs typeface="Times New Roman" panose="02020603050405020304" pitchFamily="18" charset="0"/>
              </a:rPr>
              <a:t>EdD</a:t>
            </a:r>
            <a:r>
              <a:rPr lang="en-US" dirty="0">
                <a:latin typeface="Times New Roman" panose="02020603050405020304" pitchFamily="18" charset="0"/>
                <a:cs typeface="Times New Roman" panose="02020603050405020304" pitchFamily="18" charset="0"/>
              </a:rPr>
              <a:t>, Chief Financial Officer (CFO</a:t>
            </a:r>
            <a:r>
              <a:rPr lang="en-US" dirty="0" smtClean="0">
                <a:latin typeface="Times New Roman" panose="02020603050405020304" pitchFamily="18" charset="0"/>
                <a:cs typeface="Times New Roman" panose="02020603050405020304" pitchFamily="18" charset="0"/>
              </a:rPr>
              <a:t>)</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Irish Curry, Executive Vice President, Training and Development</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Richard Butler, Senior Vice President, Business Development</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r>
              <a:rPr lang="en-US" smtClean="0">
                <a:latin typeface="Times New Roman" panose="02020603050405020304" pitchFamily="18" charset="0"/>
                <a:cs typeface="Times New Roman" panose="02020603050405020304" pitchFamily="18" charset="0"/>
              </a:rPr>
              <a:t>Rita </a:t>
            </a:r>
            <a:r>
              <a:rPr lang="en-US" dirty="0" smtClean="0">
                <a:latin typeface="Times New Roman" panose="02020603050405020304" pitchFamily="18" charset="0"/>
                <a:cs typeface="Times New Roman" panose="02020603050405020304" pitchFamily="18" charset="0"/>
              </a:rPr>
              <a:t>Kidd, Director  of  Recruitment</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Trina Norman, Director of Human Resources</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109728" indent="0">
              <a:buNone/>
            </a:pPr>
            <a:endParaRPr lang="en-US" dirty="0" smtClean="0"/>
          </a:p>
        </p:txBody>
      </p:sp>
      <p:sp>
        <p:nvSpPr>
          <p:cNvPr id="3" name="Title 2"/>
          <p:cNvSpPr>
            <a:spLocks noGrp="1"/>
          </p:cNvSpPr>
          <p:nvPr>
            <p:ph type="title"/>
          </p:nvPr>
        </p:nvSpPr>
        <p:spPr/>
        <p:txBody>
          <a:bodyPr>
            <a:normAutofit/>
          </a:bodyPr>
          <a:lstStyle/>
          <a:p>
            <a:pPr algn="ctr"/>
            <a:r>
              <a:rPr lang="en-US" dirty="0" smtClean="0"/>
              <a:t>Leading Edge Leadership Team</a:t>
            </a:r>
            <a:endParaRPr lang="en-US" dirty="0"/>
          </a:p>
        </p:txBody>
      </p:sp>
    </p:spTree>
    <p:extLst>
      <p:ext uri="{BB962C8B-B14F-4D97-AF65-F5344CB8AC3E}">
        <p14:creationId xmlns:p14="http://schemas.microsoft.com/office/powerpoint/2010/main" val="3759531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1A8948D-663F-4D41-AA78-6547A9C439A5}" type="slidenum">
              <a:rPr lang="en-US" smtClean="0"/>
              <a:pPr>
                <a:defRPr/>
              </a:pPr>
              <a:t>6</a:t>
            </a:fld>
            <a:endParaRPr lang="en-US"/>
          </a:p>
        </p:txBody>
      </p:sp>
      <p:sp>
        <p:nvSpPr>
          <p:cNvPr id="24578" name="Title 1"/>
          <p:cNvSpPr>
            <a:spLocks noGrp="1"/>
          </p:cNvSpPr>
          <p:nvPr>
            <p:ph type="title" idx="4294967295"/>
          </p:nvPr>
        </p:nvSpPr>
        <p:spPr>
          <a:xfrm>
            <a:off x="0" y="2971800"/>
            <a:ext cx="8229600" cy="11430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“Do More With LES”</a:t>
            </a:r>
            <a:br>
              <a:rPr lang="en-US" dirty="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61132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4106</TotalTime>
  <Words>135</Words>
  <Application>Microsoft Office PowerPoint</Application>
  <PresentationFormat>On-screen Show (4:3)</PresentationFormat>
  <Paragraphs>66</Paragraphs>
  <Slides>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Lucida Sans Unicode</vt:lpstr>
      <vt:lpstr>Times New Roman</vt:lpstr>
      <vt:lpstr>Verdana</vt:lpstr>
      <vt:lpstr>Wingdings 2</vt:lpstr>
      <vt:lpstr>Wingdings 3</vt:lpstr>
      <vt:lpstr>Concourse</vt:lpstr>
      <vt:lpstr> Leading Edge Solutions, LLC  Corporate Capability Statement </vt:lpstr>
      <vt:lpstr>Leading Edge Solutions Overview</vt:lpstr>
      <vt:lpstr>Corporate Culture</vt:lpstr>
      <vt:lpstr>Product/Service Lines</vt:lpstr>
      <vt:lpstr>Leading Edge Leadership Team</vt:lpstr>
      <vt:lpstr>“Do More With LES”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Edge Solutions, LLC  Corporate Capabilites Statement</dc:title>
  <dc:creator>B. Jackson</dc:creator>
  <cp:lastModifiedBy>Kwan Hurst</cp:lastModifiedBy>
  <cp:revision>90</cp:revision>
  <cp:lastPrinted>2014-06-09T11:17:17Z</cp:lastPrinted>
  <dcterms:created xsi:type="dcterms:W3CDTF">2013-02-06T07:42:52Z</dcterms:created>
  <dcterms:modified xsi:type="dcterms:W3CDTF">2014-10-07T14:19:51Z</dcterms:modified>
</cp:coreProperties>
</file>